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69" r:id="rId2"/>
    <p:sldId id="257" r:id="rId3"/>
    <p:sldId id="266" r:id="rId4"/>
    <p:sldId id="258" r:id="rId5"/>
    <p:sldId id="259" r:id="rId6"/>
    <p:sldId id="261" r:id="rId7"/>
    <p:sldId id="260" r:id="rId8"/>
    <p:sldId id="262" r:id="rId9"/>
    <p:sldId id="263" r:id="rId10"/>
    <p:sldId id="264" r:id="rId11"/>
    <p:sldId id="265" r:id="rId12"/>
    <p:sldId id="256" r:id="rId13"/>
    <p:sldId id="267" r:id="rId14"/>
    <p:sldId id="268"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5D0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p:cViewPr>
        <p:scale>
          <a:sx n="100" d="100"/>
          <a:sy n="100" d="100"/>
        </p:scale>
        <p:origin x="-1152" y="10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88FE5D-0D93-40F4-8FE1-71BCDB5D9D5B}" type="datetimeFigureOut">
              <a:rPr lang="en-US" smtClean="0"/>
              <a:t>3/30/2013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656C6-5D44-4DA1-B260-C581514A7A57}" type="slidenum">
              <a:rPr lang="en-US" smtClean="0"/>
              <a:t>‹#›</a:t>
            </a:fld>
            <a:endParaRPr lang="en-US"/>
          </a:p>
        </p:txBody>
      </p:sp>
    </p:spTree>
    <p:extLst>
      <p:ext uri="{BB962C8B-B14F-4D97-AF65-F5344CB8AC3E}">
        <p14:creationId xmlns:p14="http://schemas.microsoft.com/office/powerpoint/2010/main" val="316054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8656C6-5D44-4DA1-B260-C581514A7A57}" type="slidenum">
              <a:rPr lang="en-US" smtClean="0"/>
              <a:t>12</a:t>
            </a:fld>
            <a:endParaRPr lang="en-US"/>
          </a:p>
        </p:txBody>
      </p:sp>
    </p:spTree>
    <p:extLst>
      <p:ext uri="{BB962C8B-B14F-4D97-AF65-F5344CB8AC3E}">
        <p14:creationId xmlns:p14="http://schemas.microsoft.com/office/powerpoint/2010/main" val="414784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29961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382146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214963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154964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414899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396453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136647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59629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398730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22249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A8FBD1-59F6-4D35-AA60-0698E74B3EAB}" type="datetimeFigureOut">
              <a:rPr lang="en-US" smtClean="0"/>
              <a:t>3/30/2013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AE04-DA68-4BD9-8977-4EA73B6391F5}" type="slidenum">
              <a:rPr lang="en-US" smtClean="0"/>
              <a:t>‹#›</a:t>
            </a:fld>
            <a:endParaRPr lang="en-US" dirty="0"/>
          </a:p>
        </p:txBody>
      </p:sp>
    </p:spTree>
    <p:extLst>
      <p:ext uri="{BB962C8B-B14F-4D97-AF65-F5344CB8AC3E}">
        <p14:creationId xmlns:p14="http://schemas.microsoft.com/office/powerpoint/2010/main" val="35969368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8FBD1-59F6-4D35-AA60-0698E74B3EAB}" type="datetimeFigureOut">
              <a:rPr lang="en-US" smtClean="0"/>
              <a:t>3/30/2013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AE04-DA68-4BD9-8977-4EA73B6391F5}" type="slidenum">
              <a:rPr lang="en-US" smtClean="0"/>
              <a:t>‹#›</a:t>
            </a:fld>
            <a:endParaRPr lang="en-US" dirty="0"/>
          </a:p>
        </p:txBody>
      </p:sp>
    </p:spTree>
    <p:extLst>
      <p:ext uri="{BB962C8B-B14F-4D97-AF65-F5344CB8AC3E}">
        <p14:creationId xmlns:p14="http://schemas.microsoft.com/office/powerpoint/2010/main" val="22709960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143000"/>
          </a:xfrm>
        </p:spPr>
        <p:txBody>
          <a:bodyPr>
            <a:normAutofit/>
          </a:bodyPr>
          <a:lstStyle/>
          <a:p>
            <a:pPr algn="ctr"/>
            <a:r>
              <a:rPr lang="en-US" sz="4400" b="1" dirty="0" smtClean="0">
                <a:solidFill>
                  <a:srgbClr val="008000"/>
                </a:solidFill>
                <a:latin typeface="Cambria" pitchFamily="18" charset="0"/>
              </a:rPr>
              <a:t>The Forest is in Our Hands</a:t>
            </a:r>
            <a:endParaRPr lang="en-US" sz="4400" b="1" dirty="0">
              <a:solidFill>
                <a:srgbClr val="008000"/>
              </a:solidFill>
              <a:latin typeface="Cambria" pitchFamily="18" charset="0"/>
            </a:endParaRPr>
          </a:p>
        </p:txBody>
      </p:sp>
      <p:sp>
        <p:nvSpPr>
          <p:cNvPr id="3" name="Content Placeholder 2"/>
          <p:cNvSpPr>
            <a:spLocks noGrp="1"/>
          </p:cNvSpPr>
          <p:nvPr>
            <p:ph idx="1"/>
          </p:nvPr>
        </p:nvSpPr>
        <p:spPr>
          <a:xfrm>
            <a:off x="533400" y="2286000"/>
            <a:ext cx="8305800" cy="3124200"/>
          </a:xfrm>
        </p:spPr>
        <p:txBody>
          <a:bodyPr>
            <a:normAutofit/>
          </a:bodyPr>
          <a:lstStyle/>
          <a:p>
            <a:pPr marL="68580" indent="0" algn="ctr">
              <a:buNone/>
            </a:pPr>
            <a:r>
              <a:rPr lang="en-US" sz="3600" b="1" dirty="0" smtClean="0">
                <a:solidFill>
                  <a:srgbClr val="5D0F3D"/>
                </a:solidFill>
                <a:latin typeface="Cambria" pitchFamily="18" charset="0"/>
              </a:rPr>
              <a:t>Rhododendron Day 2013</a:t>
            </a:r>
          </a:p>
          <a:p>
            <a:pPr marL="68580" indent="0" algn="ctr">
              <a:buNone/>
            </a:pPr>
            <a:r>
              <a:rPr lang="en-US" dirty="0" smtClean="0">
                <a:solidFill>
                  <a:srgbClr val="5D0F3D"/>
                </a:solidFill>
                <a:latin typeface="Cambria" pitchFamily="18" charset="0"/>
              </a:rPr>
              <a:t>Presentation created by the fourth-grade students of Schmitz Park Elementary School Seattle, Washington, U.S.A.</a:t>
            </a:r>
            <a:endParaRPr lang="en-US" dirty="0">
              <a:solidFill>
                <a:srgbClr val="5D0F3D"/>
              </a:solidFill>
              <a:latin typeface="Cambria" pitchFamily="18" charset="0"/>
            </a:endParaRPr>
          </a:p>
        </p:txBody>
      </p:sp>
    </p:spTree>
    <p:extLst>
      <p:ext uri="{BB962C8B-B14F-4D97-AF65-F5344CB8AC3E}">
        <p14:creationId xmlns:p14="http://schemas.microsoft.com/office/powerpoint/2010/main" val="2270019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0" y="4857750"/>
            <a:ext cx="6592888" cy="566738"/>
          </a:xfrm>
        </p:spPr>
        <p:txBody>
          <a:bodyPr anchor="t">
            <a:noAutofit/>
          </a:bodyPr>
          <a:lstStyle/>
          <a:p>
            <a:r>
              <a:rPr lang="en-US" sz="2800" dirty="0" smtClean="0">
                <a:solidFill>
                  <a:srgbClr val="008000"/>
                </a:solidFill>
                <a:latin typeface="Cambria" pitchFamily="18" charset="0"/>
              </a:rPr>
              <a:t>The forest is a filter system for our air.</a:t>
            </a:r>
            <a:endParaRPr lang="en-US" sz="2800" dirty="0">
              <a:solidFill>
                <a:srgbClr val="008000"/>
              </a:solidFill>
              <a:latin typeface="Cambria" pitchFamily="18" charset="0"/>
            </a:endParaRPr>
          </a:p>
        </p:txBody>
      </p:sp>
      <p:pic>
        <p:nvPicPr>
          <p:cNvPr id="4" name="Content Placeholder 3" descr="DSC01729.JPG"/>
          <p:cNvPicPr>
            <a:picLocks noGrp="1" noChangeAspect="1"/>
          </p:cNvPicPr>
          <p:nvPr>
            <p:ph type="pic" idx="1"/>
          </p:nvPr>
        </p:nvPicPr>
        <p:blipFill>
          <a:blip r:embed="rId2" cstate="print"/>
          <a:srcRect l="5542" r="5542"/>
          <a:stretch>
            <a:fillRect/>
          </a:stretch>
        </p:blipFill>
        <p:spPr/>
      </p:pic>
      <p:sp>
        <p:nvSpPr>
          <p:cNvPr id="5" name="Text Placeholder 4"/>
          <p:cNvSpPr>
            <a:spLocks noGrp="1"/>
          </p:cNvSpPr>
          <p:nvPr>
            <p:ph type="body" sz="half" idx="2"/>
          </p:nvPr>
        </p:nvSpPr>
        <p:spPr>
          <a:xfrm>
            <a:off x="1524000" y="5410200"/>
            <a:ext cx="5983288" cy="804862"/>
          </a:xfrm>
        </p:spPr>
        <p:txBody>
          <a:bodyPr>
            <a:noAutofit/>
          </a:bodyPr>
          <a:lstStyle/>
          <a:p>
            <a:r>
              <a:rPr lang="ru-RU" sz="2800" dirty="0" smtClean="0"/>
              <a:t>Лес -- это фильтр для нашего воздуха</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4800600"/>
            <a:ext cx="5526088" cy="685800"/>
          </a:xfrm>
        </p:spPr>
        <p:txBody>
          <a:bodyPr anchor="t">
            <a:noAutofit/>
          </a:bodyPr>
          <a:lstStyle/>
          <a:p>
            <a:pPr algn="ctr"/>
            <a:r>
              <a:rPr lang="en-US" dirty="0">
                <a:solidFill>
                  <a:srgbClr val="008000"/>
                </a:solidFill>
                <a:latin typeface="Cambria" pitchFamily="18" charset="0"/>
              </a:rPr>
              <a:t>The forest is a filter system for our water.  </a:t>
            </a:r>
            <a:r>
              <a:rPr lang="en-US" dirty="0" smtClean="0">
                <a:solidFill>
                  <a:srgbClr val="008000"/>
                </a:solidFill>
                <a:latin typeface="Cambria" pitchFamily="18" charset="0"/>
              </a:rPr>
              <a:t/>
            </a:r>
            <a:br>
              <a:rPr lang="en-US" dirty="0" smtClean="0">
                <a:solidFill>
                  <a:srgbClr val="008000"/>
                </a:solidFill>
                <a:latin typeface="Cambria" pitchFamily="18" charset="0"/>
              </a:rPr>
            </a:br>
            <a:r>
              <a:rPr lang="en-US" dirty="0" smtClean="0">
                <a:solidFill>
                  <a:srgbClr val="008000"/>
                </a:solidFill>
                <a:latin typeface="Cambria" pitchFamily="18" charset="0"/>
              </a:rPr>
              <a:t>It </a:t>
            </a:r>
            <a:r>
              <a:rPr lang="en-US" dirty="0">
                <a:solidFill>
                  <a:srgbClr val="008000"/>
                </a:solidFill>
                <a:latin typeface="Cambria" pitchFamily="18" charset="0"/>
              </a:rPr>
              <a:t>keeps our water clean and pure.</a:t>
            </a:r>
            <a:br>
              <a:rPr lang="en-US" dirty="0">
                <a:solidFill>
                  <a:srgbClr val="008000"/>
                </a:solidFill>
                <a:latin typeface="Cambria" pitchFamily="18" charset="0"/>
              </a:rPr>
            </a:br>
            <a:endParaRPr lang="en-US" dirty="0">
              <a:solidFill>
                <a:srgbClr val="008000"/>
              </a:solidFill>
              <a:latin typeface="Cambria" pitchFamily="18" charset="0"/>
            </a:endParaRPr>
          </a:p>
        </p:txBody>
      </p:sp>
      <p:pic>
        <p:nvPicPr>
          <p:cNvPr id="4" name="Content Placeholder 3" descr="DSC01728.JPG"/>
          <p:cNvPicPr>
            <a:picLocks noGrp="1" noChangeAspect="1"/>
          </p:cNvPicPr>
          <p:nvPr>
            <p:ph type="pic" idx="1"/>
          </p:nvPr>
        </p:nvPicPr>
        <p:blipFill>
          <a:blip r:embed="rId2" cstate="print"/>
          <a:srcRect l="5542" r="5542"/>
          <a:stretch>
            <a:fillRect/>
          </a:stretch>
        </p:blipFill>
        <p:spPr/>
      </p:pic>
      <p:sp>
        <p:nvSpPr>
          <p:cNvPr id="5" name="Text Placeholder 4"/>
          <p:cNvSpPr>
            <a:spLocks noGrp="1"/>
          </p:cNvSpPr>
          <p:nvPr>
            <p:ph type="body" sz="half" idx="2"/>
          </p:nvPr>
        </p:nvSpPr>
        <p:spPr>
          <a:xfrm>
            <a:off x="1981200" y="5486400"/>
            <a:ext cx="5486400" cy="804862"/>
          </a:xfrm>
        </p:spPr>
        <p:txBody>
          <a:bodyPr>
            <a:normAutofit fontScale="92500" lnSpcReduction="10000"/>
          </a:bodyPr>
          <a:lstStyle/>
          <a:p>
            <a:r>
              <a:rPr lang="ru-RU" sz="2800" dirty="0"/>
              <a:t>Лес -- это фильтр для нашей воды. Он поддерживает чистоту воды.</a:t>
            </a:r>
            <a:endParaRPr lang="en-US" sz="2800"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876800"/>
            <a:ext cx="5410200" cy="838200"/>
          </a:xfrm>
        </p:spPr>
        <p:txBody>
          <a:bodyPr anchor="t">
            <a:noAutofit/>
          </a:bodyPr>
          <a:lstStyle/>
          <a:p>
            <a:pPr algn="ctr"/>
            <a:r>
              <a:rPr lang="en-US" sz="2400" dirty="0">
                <a:solidFill>
                  <a:srgbClr val="008000"/>
                </a:solidFill>
                <a:latin typeface="Cambria" pitchFamily="18" charset="0"/>
              </a:rPr>
              <a:t>The forest gives us a place </a:t>
            </a:r>
            <a:r>
              <a:rPr lang="en-US" sz="2400" dirty="0" smtClean="0">
                <a:solidFill>
                  <a:srgbClr val="008000"/>
                </a:solidFill>
                <a:latin typeface="Cambria" pitchFamily="18" charset="0"/>
              </a:rPr>
              <a:t/>
            </a:r>
            <a:br>
              <a:rPr lang="en-US" sz="2400" dirty="0" smtClean="0">
                <a:solidFill>
                  <a:srgbClr val="008000"/>
                </a:solidFill>
                <a:latin typeface="Cambria" pitchFamily="18" charset="0"/>
              </a:rPr>
            </a:br>
            <a:r>
              <a:rPr lang="en-US" sz="2400" dirty="0" smtClean="0">
                <a:solidFill>
                  <a:srgbClr val="008000"/>
                </a:solidFill>
                <a:latin typeface="Cambria" pitchFamily="18" charset="0"/>
              </a:rPr>
              <a:t>to </a:t>
            </a:r>
            <a:r>
              <a:rPr lang="en-US" sz="2400" dirty="0">
                <a:solidFill>
                  <a:srgbClr val="008000"/>
                </a:solidFill>
                <a:latin typeface="Cambria" pitchFamily="18" charset="0"/>
              </a:rPr>
              <a:t>be calm and peaceful.</a:t>
            </a:r>
          </a:p>
        </p:txBody>
      </p:sp>
      <p:pic>
        <p:nvPicPr>
          <p:cNvPr id="8" name="Content Placeholder 7" descr="DSC01725.JPG"/>
          <p:cNvPicPr>
            <a:picLocks noGrp="1" noChangeAspect="1"/>
          </p:cNvPicPr>
          <p:nvPr>
            <p:ph type="pic" idx="1"/>
          </p:nvPr>
        </p:nvPicPr>
        <p:blipFill>
          <a:blip r:embed="rId3" cstate="print"/>
          <a:srcRect l="5542" r="5542"/>
          <a:stretch>
            <a:fillRect/>
          </a:stretch>
        </p:blipFill>
        <p:spPr/>
      </p:pic>
      <p:sp>
        <p:nvSpPr>
          <p:cNvPr id="3" name="Text Placeholder 2"/>
          <p:cNvSpPr>
            <a:spLocks noGrp="1"/>
          </p:cNvSpPr>
          <p:nvPr>
            <p:ph type="body" sz="half" idx="2"/>
          </p:nvPr>
        </p:nvSpPr>
        <p:spPr>
          <a:xfrm>
            <a:off x="1828800" y="5715000"/>
            <a:ext cx="5486400" cy="804862"/>
          </a:xfrm>
        </p:spPr>
        <p:txBody>
          <a:bodyPr>
            <a:normAutofit fontScale="92500" lnSpcReduction="20000"/>
          </a:bodyPr>
          <a:lstStyle/>
          <a:p>
            <a:pPr algn="ctr"/>
            <a:r>
              <a:rPr lang="ru-RU" sz="2800" dirty="0"/>
              <a:t>Лес дает нам тихое и </a:t>
            </a:r>
            <a:endParaRPr lang="en-US" sz="2800" dirty="0" smtClean="0"/>
          </a:p>
          <a:p>
            <a:pPr algn="ctr"/>
            <a:r>
              <a:rPr lang="ru-RU" sz="2800" dirty="0" smtClean="0"/>
              <a:t>безопасное </a:t>
            </a:r>
            <a:r>
              <a:rPr lang="ru-RU" sz="2800" dirty="0"/>
              <a:t>убежище .</a:t>
            </a:r>
            <a:endParaRPr lang="en-US" sz="2800"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4191000"/>
            <a:ext cx="6629400" cy="1252538"/>
          </a:xfrm>
        </p:spPr>
        <p:txBody>
          <a:bodyPr>
            <a:noAutofit/>
          </a:bodyPr>
          <a:lstStyle/>
          <a:p>
            <a:pPr algn="ctr"/>
            <a:r>
              <a:rPr lang="en-US" dirty="0">
                <a:solidFill>
                  <a:srgbClr val="008000"/>
                </a:solidFill>
                <a:latin typeface="Cambria" pitchFamily="18" charset="0"/>
              </a:rPr>
              <a:t>The forest connects one part of the earth to others.  </a:t>
            </a:r>
            <a:r>
              <a:rPr lang="en-US" dirty="0" smtClean="0">
                <a:solidFill>
                  <a:srgbClr val="008000"/>
                </a:solidFill>
                <a:latin typeface="Cambria" pitchFamily="18" charset="0"/>
              </a:rPr>
              <a:t/>
            </a:r>
            <a:br>
              <a:rPr lang="en-US" dirty="0" smtClean="0">
                <a:solidFill>
                  <a:srgbClr val="008000"/>
                </a:solidFill>
                <a:latin typeface="Cambria" pitchFamily="18" charset="0"/>
              </a:rPr>
            </a:br>
            <a:r>
              <a:rPr lang="en-US" dirty="0" smtClean="0">
                <a:solidFill>
                  <a:srgbClr val="008000"/>
                </a:solidFill>
                <a:latin typeface="Cambria" pitchFamily="18" charset="0"/>
              </a:rPr>
              <a:t>Birds </a:t>
            </a:r>
            <a:r>
              <a:rPr lang="en-US" dirty="0">
                <a:solidFill>
                  <a:srgbClr val="008000"/>
                </a:solidFill>
                <a:latin typeface="Cambria" pitchFamily="18" charset="0"/>
              </a:rPr>
              <a:t>migrate from continent to continent. </a:t>
            </a:r>
            <a:r>
              <a:rPr lang="en-US" dirty="0" smtClean="0">
                <a:solidFill>
                  <a:srgbClr val="008000"/>
                </a:solidFill>
                <a:latin typeface="Cambria" pitchFamily="18" charset="0"/>
              </a:rPr>
              <a:t/>
            </a:r>
            <a:br>
              <a:rPr lang="en-US" dirty="0" smtClean="0">
                <a:solidFill>
                  <a:srgbClr val="008000"/>
                </a:solidFill>
                <a:latin typeface="Cambria" pitchFamily="18" charset="0"/>
              </a:rPr>
            </a:br>
            <a:r>
              <a:rPr lang="en-US" dirty="0" smtClean="0">
                <a:solidFill>
                  <a:srgbClr val="008000"/>
                </a:solidFill>
                <a:latin typeface="Cambria" pitchFamily="18" charset="0"/>
              </a:rPr>
              <a:t>We </a:t>
            </a:r>
            <a:r>
              <a:rPr lang="en-US" dirty="0">
                <a:solidFill>
                  <a:srgbClr val="008000"/>
                </a:solidFill>
                <a:latin typeface="Cambria" pitchFamily="18" charset="0"/>
              </a:rPr>
              <a:t>have to save our forests here </a:t>
            </a:r>
            <a:r>
              <a:rPr lang="en-US" dirty="0" smtClean="0">
                <a:solidFill>
                  <a:srgbClr val="008000"/>
                </a:solidFill>
                <a:latin typeface="Cambria" pitchFamily="18" charset="0"/>
              </a:rPr>
              <a:t>so </a:t>
            </a:r>
            <a:r>
              <a:rPr lang="en-US" dirty="0">
                <a:solidFill>
                  <a:srgbClr val="008000"/>
                </a:solidFill>
                <a:latin typeface="Cambria" pitchFamily="18" charset="0"/>
              </a:rPr>
              <a:t>the birds </a:t>
            </a:r>
            <a:r>
              <a:rPr lang="en-US" dirty="0" smtClean="0">
                <a:solidFill>
                  <a:srgbClr val="008000"/>
                </a:solidFill>
                <a:latin typeface="Cambria" pitchFamily="18" charset="0"/>
              </a:rPr>
              <a:t/>
            </a:r>
            <a:br>
              <a:rPr lang="en-US" dirty="0" smtClean="0">
                <a:solidFill>
                  <a:srgbClr val="008000"/>
                </a:solidFill>
                <a:latin typeface="Cambria" pitchFamily="18" charset="0"/>
              </a:rPr>
            </a:br>
            <a:r>
              <a:rPr lang="en-US" dirty="0" smtClean="0">
                <a:solidFill>
                  <a:srgbClr val="008000"/>
                </a:solidFill>
                <a:latin typeface="Cambria" pitchFamily="18" charset="0"/>
              </a:rPr>
              <a:t>can </a:t>
            </a:r>
            <a:r>
              <a:rPr lang="en-US" dirty="0">
                <a:solidFill>
                  <a:srgbClr val="008000"/>
                </a:solidFill>
                <a:latin typeface="Cambria" pitchFamily="18" charset="0"/>
              </a:rPr>
              <a:t>still migrate and raise their families.</a:t>
            </a:r>
          </a:p>
        </p:txBody>
      </p:sp>
      <p:pic>
        <p:nvPicPr>
          <p:cNvPr id="4" name="Content Placeholder 3" descr="DSC01733.JPG"/>
          <p:cNvPicPr>
            <a:picLocks noGrp="1" noChangeAspect="1"/>
          </p:cNvPicPr>
          <p:nvPr>
            <p:ph type="pic" idx="1"/>
          </p:nvPr>
        </p:nvPicPr>
        <p:blipFill>
          <a:blip r:embed="rId2" cstate="print"/>
          <a:srcRect l="5542" r="5542"/>
          <a:stretch>
            <a:fillRect/>
          </a:stretch>
        </p:blipFill>
        <p:spPr>
          <a:xfrm>
            <a:off x="1981200" y="381000"/>
            <a:ext cx="5080000" cy="3810000"/>
          </a:xfrm>
        </p:spPr>
      </p:pic>
      <p:sp>
        <p:nvSpPr>
          <p:cNvPr id="5" name="Text Placeholder 4"/>
          <p:cNvSpPr>
            <a:spLocks noGrp="1"/>
          </p:cNvSpPr>
          <p:nvPr>
            <p:ph type="body" sz="half" idx="2"/>
          </p:nvPr>
        </p:nvSpPr>
        <p:spPr>
          <a:xfrm>
            <a:off x="1143000" y="5334000"/>
            <a:ext cx="6705600" cy="1109662"/>
          </a:xfrm>
        </p:spPr>
        <p:txBody>
          <a:bodyPr>
            <a:normAutofit fontScale="92500"/>
          </a:bodyPr>
          <a:lstStyle/>
          <a:p>
            <a:r>
              <a:rPr lang="ru-RU" sz="2200" dirty="0"/>
              <a:t>Лес соединяет разные элементы земли. Птицы перелетают с континента на континент. Нам надо сохранять лес, чтобы птицы могли перемещаться и растить потомство. </a:t>
            </a:r>
            <a:endParaRPr lang="en-US" sz="2200"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4800600"/>
            <a:ext cx="6059488" cy="838200"/>
          </a:xfrm>
        </p:spPr>
        <p:txBody>
          <a:bodyPr anchor="t">
            <a:noAutofit/>
          </a:bodyPr>
          <a:lstStyle/>
          <a:p>
            <a:pPr algn="ctr"/>
            <a:r>
              <a:rPr lang="en-US" sz="2400" dirty="0">
                <a:solidFill>
                  <a:srgbClr val="008000"/>
                </a:solidFill>
                <a:latin typeface="Cambria" pitchFamily="18" charset="0"/>
              </a:rPr>
              <a:t>The Forest is in our hands.  </a:t>
            </a:r>
            <a:r>
              <a:rPr lang="en-US" sz="2400" dirty="0" smtClean="0">
                <a:solidFill>
                  <a:srgbClr val="008000"/>
                </a:solidFill>
                <a:latin typeface="Cambria" pitchFamily="18" charset="0"/>
              </a:rPr>
              <a:t/>
            </a:r>
            <a:br>
              <a:rPr lang="en-US" sz="2400" dirty="0" smtClean="0">
                <a:solidFill>
                  <a:srgbClr val="008000"/>
                </a:solidFill>
                <a:latin typeface="Cambria" pitchFamily="18" charset="0"/>
              </a:rPr>
            </a:br>
            <a:r>
              <a:rPr lang="en-US" sz="2400" dirty="0" smtClean="0">
                <a:solidFill>
                  <a:srgbClr val="008000"/>
                </a:solidFill>
                <a:latin typeface="Cambria" pitchFamily="18" charset="0"/>
              </a:rPr>
              <a:t>The </a:t>
            </a:r>
            <a:r>
              <a:rPr lang="en-US" sz="2400" dirty="0">
                <a:solidFill>
                  <a:srgbClr val="008000"/>
                </a:solidFill>
                <a:latin typeface="Cambria" pitchFamily="18" charset="0"/>
              </a:rPr>
              <a:t>Future of the World is in our Hands.</a:t>
            </a:r>
            <a:br>
              <a:rPr lang="en-US" sz="2400" dirty="0">
                <a:solidFill>
                  <a:srgbClr val="008000"/>
                </a:solidFill>
                <a:latin typeface="Cambria" pitchFamily="18" charset="0"/>
              </a:rPr>
            </a:br>
            <a:endParaRPr lang="en-US" sz="2400" dirty="0">
              <a:solidFill>
                <a:srgbClr val="008000"/>
              </a:solidFill>
              <a:latin typeface="Cambria" pitchFamily="18" charset="0"/>
            </a:endParaRPr>
          </a:p>
        </p:txBody>
      </p:sp>
      <p:sp>
        <p:nvSpPr>
          <p:cNvPr id="5" name="Text Placeholder 4"/>
          <p:cNvSpPr>
            <a:spLocks noGrp="1"/>
          </p:cNvSpPr>
          <p:nvPr>
            <p:ph type="body" sz="half" idx="2"/>
          </p:nvPr>
        </p:nvSpPr>
        <p:spPr>
          <a:xfrm>
            <a:off x="1828800" y="5562600"/>
            <a:ext cx="5486400" cy="804862"/>
          </a:xfrm>
        </p:spPr>
        <p:txBody>
          <a:bodyPr>
            <a:noAutofit/>
          </a:bodyPr>
          <a:lstStyle/>
          <a:p>
            <a:pPr algn="ctr"/>
            <a:r>
              <a:rPr lang="ru-RU" sz="2800" dirty="0"/>
              <a:t>Лес в наших руках.  Будущее мира тоже в наших руках.</a:t>
            </a:r>
            <a:endParaRPr lang="en-US" sz="2800"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76800"/>
            <a:ext cx="5943600" cy="838200"/>
          </a:xfrm>
        </p:spPr>
        <p:txBody>
          <a:bodyPr anchor="t">
            <a:normAutofit fontScale="90000"/>
          </a:bodyPr>
          <a:lstStyle/>
          <a:p>
            <a:r>
              <a:rPr lang="en-US" dirty="0">
                <a:solidFill>
                  <a:srgbClr val="008000"/>
                </a:solidFill>
                <a:latin typeface="Cambria" pitchFamily="18" charset="0"/>
              </a:rPr>
              <a:t>The fourth grade students of Schmitz Park Elementary wholeheartedly thank </a:t>
            </a:r>
            <a:r>
              <a:rPr lang="en-US" dirty="0" err="1" smtClean="0">
                <a:solidFill>
                  <a:srgbClr val="008000"/>
                </a:solidFill>
                <a:latin typeface="Cambria" pitchFamily="18" charset="0"/>
              </a:rPr>
              <a:t>IslandWood</a:t>
            </a:r>
            <a:r>
              <a:rPr lang="en-US" dirty="0" smtClean="0">
                <a:solidFill>
                  <a:srgbClr val="008000"/>
                </a:solidFill>
                <a:latin typeface="Cambria" pitchFamily="18" charset="0"/>
              </a:rPr>
              <a:t> </a:t>
            </a:r>
            <a:r>
              <a:rPr lang="en-US" dirty="0">
                <a:solidFill>
                  <a:srgbClr val="008000"/>
                </a:solidFill>
                <a:latin typeface="Cambria" pitchFamily="18" charset="0"/>
              </a:rPr>
              <a:t>for a wonderful week of learning, exploration, and inspiration!</a:t>
            </a:r>
            <a:r>
              <a:rPr lang="en-US" dirty="0"/>
              <a:t/>
            </a:r>
            <a:br>
              <a:rPr lang="en-US" dirty="0"/>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a:xfrm>
            <a:off x="1447800" y="5715000"/>
            <a:ext cx="6553200" cy="1295400"/>
          </a:xfrm>
        </p:spPr>
        <p:txBody>
          <a:bodyPr>
            <a:normAutofit/>
          </a:bodyPr>
          <a:lstStyle/>
          <a:p>
            <a:r>
              <a:rPr lang="ru-RU" sz="2000" dirty="0" smtClean="0"/>
              <a:t>Четвероклассники </a:t>
            </a:r>
            <a:r>
              <a:rPr lang="ru-RU" sz="2000" dirty="0"/>
              <a:t>школы «Шмитц Парк» сердечно благодарят «АйлэндВуд Оутдор Лернинг Сентер» за чудесные дни учебы, исследований и вдохновения.</a:t>
            </a:r>
            <a:endParaRPr lang="en-US" sz="2000" dirty="0"/>
          </a:p>
          <a:p>
            <a:endParaRPr lang="en-US" dirty="0"/>
          </a:p>
        </p:txBody>
      </p:sp>
    </p:spTree>
    <p:extLst>
      <p:ext uri="{BB962C8B-B14F-4D97-AF65-F5344CB8AC3E}">
        <p14:creationId xmlns:p14="http://schemas.microsoft.com/office/powerpoint/2010/main" val="1035046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914400"/>
            <a:ext cx="6553200" cy="5262979"/>
          </a:xfrm>
          <a:prstGeom prst="rect">
            <a:avLst/>
          </a:prstGeom>
        </p:spPr>
        <p:txBody>
          <a:bodyPr wrap="square">
            <a:spAutoFit/>
          </a:bodyPr>
          <a:lstStyle/>
          <a:p>
            <a:r>
              <a:rPr lang="en-US" sz="2400" dirty="0" smtClean="0">
                <a:solidFill>
                  <a:srgbClr val="008000"/>
                </a:solidFill>
                <a:latin typeface="Cambria" pitchFamily="18" charset="0"/>
              </a:rPr>
              <a:t>Teacher/</a:t>
            </a:r>
            <a:r>
              <a:rPr lang="az-Cyrl-AZ" sz="2400" dirty="0">
                <a:solidFill>
                  <a:srgbClr val="008000"/>
                </a:solidFill>
                <a:latin typeface="Cambria" pitchFamily="18" charset="0"/>
              </a:rPr>
              <a:t> </a:t>
            </a:r>
            <a:r>
              <a:rPr lang="az-Cyrl-AZ" sz="2400" dirty="0" smtClean="0">
                <a:solidFill>
                  <a:srgbClr val="008000"/>
                </a:solidFill>
              </a:rPr>
              <a:t>Учительница</a:t>
            </a:r>
            <a:r>
              <a:rPr lang="en-US" sz="2400" dirty="0" smtClean="0">
                <a:solidFill>
                  <a:srgbClr val="008000"/>
                </a:solidFill>
                <a:latin typeface="Cambria" pitchFamily="18" charset="0"/>
              </a:rPr>
              <a:t>: D</a:t>
            </a:r>
            <a:r>
              <a:rPr lang="en-US" sz="2400" dirty="0">
                <a:solidFill>
                  <a:srgbClr val="008000"/>
                </a:solidFill>
                <a:latin typeface="Cambria" pitchFamily="18" charset="0"/>
              </a:rPr>
              <a:t>. </a:t>
            </a:r>
            <a:r>
              <a:rPr lang="en-US" sz="2400" dirty="0" err="1" smtClean="0">
                <a:solidFill>
                  <a:srgbClr val="008000"/>
                </a:solidFill>
                <a:latin typeface="Cambria" pitchFamily="18" charset="0"/>
              </a:rPr>
              <a:t>Sophusson</a:t>
            </a:r>
            <a:r>
              <a:rPr lang="en-US" sz="2400" dirty="0" smtClean="0">
                <a:solidFill>
                  <a:srgbClr val="008000"/>
                </a:solidFill>
                <a:latin typeface="Cambria" pitchFamily="18" charset="0"/>
              </a:rPr>
              <a:t>/</a:t>
            </a:r>
            <a:r>
              <a:rPr lang="az-Cyrl-AZ" sz="2400" dirty="0">
                <a:solidFill>
                  <a:srgbClr val="008000"/>
                </a:solidFill>
                <a:latin typeface="Cambria" pitchFamily="18" charset="0"/>
              </a:rPr>
              <a:t> </a:t>
            </a:r>
            <a:r>
              <a:rPr lang="az-Cyrl-AZ" sz="2400" dirty="0">
                <a:solidFill>
                  <a:srgbClr val="008000"/>
                </a:solidFill>
              </a:rPr>
              <a:t>Д. Софуссон </a:t>
            </a:r>
            <a:endParaRPr lang="en-US" sz="2400" dirty="0" smtClean="0">
              <a:solidFill>
                <a:srgbClr val="008000"/>
              </a:solidFill>
            </a:endParaRPr>
          </a:p>
          <a:p>
            <a:endParaRPr lang="en-US" sz="2400" dirty="0">
              <a:solidFill>
                <a:srgbClr val="008000"/>
              </a:solidFill>
              <a:latin typeface="Cambria" pitchFamily="18" charset="0"/>
            </a:endParaRPr>
          </a:p>
          <a:p>
            <a:r>
              <a:rPr lang="en-US" sz="2400" dirty="0" smtClean="0">
                <a:solidFill>
                  <a:srgbClr val="008000"/>
                </a:solidFill>
                <a:latin typeface="Cambria" pitchFamily="18" charset="0"/>
              </a:rPr>
              <a:t>Translation/</a:t>
            </a:r>
            <a:r>
              <a:rPr lang="ru-RU" sz="2400" dirty="0">
                <a:solidFill>
                  <a:srgbClr val="008000"/>
                </a:solidFill>
                <a:latin typeface="Cambria" pitchFamily="18" charset="0"/>
              </a:rPr>
              <a:t> </a:t>
            </a:r>
            <a:r>
              <a:rPr lang="ru-RU" sz="2400" dirty="0">
                <a:solidFill>
                  <a:srgbClr val="008000"/>
                </a:solidFill>
              </a:rPr>
              <a:t>Перевод</a:t>
            </a:r>
            <a:r>
              <a:rPr lang="ru-RU" sz="2400" dirty="0">
                <a:solidFill>
                  <a:srgbClr val="008000"/>
                </a:solidFill>
                <a:latin typeface="Cambria" pitchFamily="18" charset="0"/>
              </a:rPr>
              <a:t> </a:t>
            </a:r>
            <a:r>
              <a:rPr lang="en-US" sz="2400" dirty="0" smtClean="0">
                <a:solidFill>
                  <a:srgbClr val="008000"/>
                </a:solidFill>
                <a:latin typeface="Cambria" pitchFamily="18" charset="0"/>
              </a:rPr>
              <a:t>: Sophia </a:t>
            </a:r>
            <a:r>
              <a:rPr lang="en-US" sz="2400" dirty="0">
                <a:solidFill>
                  <a:srgbClr val="008000"/>
                </a:solidFill>
                <a:latin typeface="Cambria" pitchFamily="18" charset="0"/>
              </a:rPr>
              <a:t>Jessup, fourth grade </a:t>
            </a:r>
            <a:r>
              <a:rPr lang="en-US" sz="2400" dirty="0" smtClean="0">
                <a:solidFill>
                  <a:srgbClr val="008000"/>
                </a:solidFill>
                <a:latin typeface="Cambria" pitchFamily="18" charset="0"/>
              </a:rPr>
              <a:t>student/</a:t>
            </a:r>
            <a:r>
              <a:rPr lang="ru-RU" sz="2400" dirty="0" smtClean="0">
                <a:solidFill>
                  <a:srgbClr val="008000"/>
                </a:solidFill>
              </a:rPr>
              <a:t>Софии </a:t>
            </a:r>
            <a:r>
              <a:rPr lang="ru-RU" sz="2400" dirty="0">
                <a:solidFill>
                  <a:srgbClr val="008000"/>
                </a:solidFill>
              </a:rPr>
              <a:t>Джэссуп </a:t>
            </a:r>
            <a:r>
              <a:rPr lang="en-US" sz="2400" dirty="0" smtClean="0">
                <a:solidFill>
                  <a:srgbClr val="008000"/>
                </a:solidFill>
              </a:rPr>
              <a:t>(</a:t>
            </a:r>
            <a:r>
              <a:rPr lang="ru-RU" sz="2400" dirty="0" smtClean="0">
                <a:solidFill>
                  <a:srgbClr val="008000"/>
                </a:solidFill>
              </a:rPr>
              <a:t>ученица </a:t>
            </a:r>
            <a:r>
              <a:rPr lang="ru-RU" sz="2400" dirty="0">
                <a:solidFill>
                  <a:srgbClr val="008000"/>
                </a:solidFill>
              </a:rPr>
              <a:t>4-ого </a:t>
            </a:r>
            <a:r>
              <a:rPr lang="ru-RU" sz="2400" dirty="0" smtClean="0">
                <a:solidFill>
                  <a:srgbClr val="008000"/>
                </a:solidFill>
              </a:rPr>
              <a:t>класса</a:t>
            </a:r>
            <a:r>
              <a:rPr lang="en-US" sz="2400" dirty="0" smtClean="0">
                <a:solidFill>
                  <a:srgbClr val="008000"/>
                </a:solidFill>
              </a:rPr>
              <a:t>).  </a:t>
            </a:r>
            <a:r>
              <a:rPr lang="en-US" sz="2400" dirty="0" smtClean="0">
                <a:solidFill>
                  <a:srgbClr val="008000"/>
                </a:solidFill>
                <a:latin typeface="Cambria" pitchFamily="18" charset="0"/>
              </a:rPr>
              <a:t>Thanks to </a:t>
            </a:r>
            <a:r>
              <a:rPr lang="en-US" sz="2400" dirty="0" err="1" smtClean="0">
                <a:solidFill>
                  <a:srgbClr val="008000"/>
                </a:solidFill>
                <a:latin typeface="Cambria" pitchFamily="18" charset="0"/>
              </a:rPr>
              <a:t>Pavel</a:t>
            </a:r>
            <a:r>
              <a:rPr lang="en-US" sz="2400" dirty="0" smtClean="0">
                <a:solidFill>
                  <a:srgbClr val="008000"/>
                </a:solidFill>
                <a:latin typeface="Cambria" pitchFamily="18" charset="0"/>
              </a:rPr>
              <a:t> </a:t>
            </a:r>
            <a:r>
              <a:rPr lang="en-US" sz="2400" dirty="0" err="1" smtClean="0">
                <a:solidFill>
                  <a:srgbClr val="008000"/>
                </a:solidFill>
                <a:latin typeface="Cambria" pitchFamily="18" charset="0"/>
              </a:rPr>
              <a:t>Buzytsky</a:t>
            </a:r>
            <a:r>
              <a:rPr lang="en-US" sz="2400" dirty="0" smtClean="0">
                <a:solidFill>
                  <a:srgbClr val="008000"/>
                </a:solidFill>
                <a:latin typeface="Cambria" pitchFamily="18" charset="0"/>
              </a:rPr>
              <a:t> for assistance with our translation</a:t>
            </a:r>
            <a:r>
              <a:rPr lang="en-US" sz="2400" dirty="0" smtClean="0">
                <a:solidFill>
                  <a:srgbClr val="008000"/>
                </a:solidFill>
              </a:rPr>
              <a:t>./</a:t>
            </a:r>
            <a:r>
              <a:rPr lang="ru-RU" sz="2400" dirty="0" smtClean="0">
                <a:solidFill>
                  <a:srgbClr val="008000"/>
                </a:solidFill>
              </a:rPr>
              <a:t>Спасибо </a:t>
            </a:r>
            <a:r>
              <a:rPr lang="ru-RU" sz="2400" dirty="0">
                <a:solidFill>
                  <a:srgbClr val="008000"/>
                </a:solidFill>
              </a:rPr>
              <a:t>Павлу Бузыцкому за помощь с переводом.</a:t>
            </a:r>
            <a:endParaRPr lang="en-US" sz="2400" dirty="0" smtClean="0">
              <a:solidFill>
                <a:srgbClr val="008000"/>
              </a:solidFill>
            </a:endParaRPr>
          </a:p>
          <a:p>
            <a:endParaRPr lang="en-US" sz="2400" dirty="0">
              <a:solidFill>
                <a:srgbClr val="008000"/>
              </a:solidFill>
              <a:latin typeface="Cambria" pitchFamily="18" charset="0"/>
            </a:endParaRPr>
          </a:p>
          <a:p>
            <a:r>
              <a:rPr lang="en-US" sz="2400" dirty="0" smtClean="0">
                <a:solidFill>
                  <a:srgbClr val="008000"/>
                </a:solidFill>
                <a:latin typeface="Cambria" pitchFamily="18" charset="0"/>
              </a:rPr>
              <a:t>Artwork/</a:t>
            </a:r>
            <a:r>
              <a:rPr lang="az-Cyrl-AZ" sz="2400" dirty="0" smtClean="0">
                <a:solidFill>
                  <a:srgbClr val="008000"/>
                </a:solidFill>
              </a:rPr>
              <a:t>Рисунки</a:t>
            </a:r>
            <a:r>
              <a:rPr lang="az-Cyrl-AZ" sz="2400" dirty="0" smtClean="0">
                <a:solidFill>
                  <a:srgbClr val="008000"/>
                </a:solidFill>
                <a:latin typeface="Cambria" pitchFamily="18" charset="0"/>
              </a:rPr>
              <a:t> </a:t>
            </a:r>
            <a:r>
              <a:rPr lang="en-US" sz="2400" dirty="0" smtClean="0">
                <a:solidFill>
                  <a:srgbClr val="008000"/>
                </a:solidFill>
                <a:latin typeface="Cambria" pitchFamily="18" charset="0"/>
              </a:rPr>
              <a:t>: </a:t>
            </a:r>
            <a:r>
              <a:rPr lang="en-US" sz="2400" dirty="0">
                <a:solidFill>
                  <a:srgbClr val="008000"/>
                </a:solidFill>
                <a:latin typeface="Cambria" pitchFamily="18" charset="0"/>
              </a:rPr>
              <a:t>Emily </a:t>
            </a:r>
            <a:r>
              <a:rPr lang="en-US" sz="2400" dirty="0" smtClean="0">
                <a:solidFill>
                  <a:srgbClr val="008000"/>
                </a:solidFill>
                <a:latin typeface="Cambria" pitchFamily="18" charset="0"/>
              </a:rPr>
              <a:t>Bullock-Ryun, </a:t>
            </a:r>
            <a:r>
              <a:rPr lang="en-US" sz="2400" dirty="0">
                <a:solidFill>
                  <a:srgbClr val="008000"/>
                </a:solidFill>
                <a:latin typeface="Cambria" pitchFamily="18" charset="0"/>
              </a:rPr>
              <a:t>Linda </a:t>
            </a:r>
            <a:r>
              <a:rPr lang="en-US" sz="2400" dirty="0" smtClean="0">
                <a:solidFill>
                  <a:srgbClr val="008000"/>
                </a:solidFill>
                <a:latin typeface="Cambria" pitchFamily="18" charset="0"/>
              </a:rPr>
              <a:t>Carlson, </a:t>
            </a:r>
            <a:r>
              <a:rPr lang="en-US" sz="2400" dirty="0" err="1">
                <a:solidFill>
                  <a:srgbClr val="008000"/>
                </a:solidFill>
                <a:latin typeface="Cambria" pitchFamily="18" charset="0"/>
              </a:rPr>
              <a:t>Karson</a:t>
            </a:r>
            <a:r>
              <a:rPr lang="en-US" sz="2400" dirty="0">
                <a:solidFill>
                  <a:srgbClr val="008000"/>
                </a:solidFill>
                <a:latin typeface="Cambria" pitchFamily="18" charset="0"/>
              </a:rPr>
              <a:t> </a:t>
            </a:r>
            <a:r>
              <a:rPr lang="en-US" sz="2400" dirty="0" smtClean="0">
                <a:solidFill>
                  <a:srgbClr val="008000"/>
                </a:solidFill>
                <a:latin typeface="Cambria" pitchFamily="18" charset="0"/>
              </a:rPr>
              <a:t>Drew, Tallulah Fisk, </a:t>
            </a:r>
            <a:r>
              <a:rPr lang="en-US" sz="2400" dirty="0" err="1" smtClean="0">
                <a:solidFill>
                  <a:srgbClr val="008000"/>
                </a:solidFill>
                <a:latin typeface="Cambria" pitchFamily="18" charset="0"/>
              </a:rPr>
              <a:t>Sirma</a:t>
            </a:r>
            <a:r>
              <a:rPr lang="en-US" sz="2400" dirty="0" smtClean="0">
                <a:solidFill>
                  <a:srgbClr val="008000"/>
                </a:solidFill>
                <a:latin typeface="Cambria" pitchFamily="18" charset="0"/>
              </a:rPr>
              <a:t> Hoffman</a:t>
            </a:r>
            <a:r>
              <a:rPr lang="en-US" sz="2400" dirty="0">
                <a:solidFill>
                  <a:srgbClr val="008000"/>
                </a:solidFill>
                <a:latin typeface="Cambria" pitchFamily="18" charset="0"/>
              </a:rPr>
              <a:t>, Evelyn </a:t>
            </a:r>
            <a:r>
              <a:rPr lang="en-US" sz="2400" dirty="0" err="1" smtClean="0">
                <a:solidFill>
                  <a:srgbClr val="008000"/>
                </a:solidFill>
                <a:latin typeface="Cambria" pitchFamily="18" charset="0"/>
              </a:rPr>
              <a:t>Hootman</a:t>
            </a:r>
            <a:r>
              <a:rPr lang="en-US" sz="2400" dirty="0" smtClean="0">
                <a:solidFill>
                  <a:srgbClr val="008000"/>
                </a:solidFill>
                <a:latin typeface="Cambria" pitchFamily="18" charset="0"/>
              </a:rPr>
              <a:t>, Noah </a:t>
            </a:r>
            <a:r>
              <a:rPr lang="en-US" sz="2400" dirty="0" err="1" smtClean="0">
                <a:solidFill>
                  <a:srgbClr val="008000"/>
                </a:solidFill>
                <a:latin typeface="Cambria" pitchFamily="18" charset="0"/>
              </a:rPr>
              <a:t>Ingenthron</a:t>
            </a:r>
            <a:r>
              <a:rPr lang="en-US" sz="2400" dirty="0" smtClean="0">
                <a:solidFill>
                  <a:srgbClr val="008000"/>
                </a:solidFill>
                <a:latin typeface="Cambria" pitchFamily="18" charset="0"/>
              </a:rPr>
              <a:t>, Sophia Jessup, Isabel Johnson, </a:t>
            </a:r>
            <a:r>
              <a:rPr lang="en-US" sz="2400" dirty="0">
                <a:solidFill>
                  <a:srgbClr val="008000"/>
                </a:solidFill>
                <a:latin typeface="Cambria" pitchFamily="18" charset="0"/>
              </a:rPr>
              <a:t>Matthew Murray, </a:t>
            </a:r>
            <a:r>
              <a:rPr lang="en-US" sz="2400" dirty="0" smtClean="0">
                <a:solidFill>
                  <a:srgbClr val="008000"/>
                </a:solidFill>
                <a:latin typeface="Cambria" pitchFamily="18" charset="0"/>
              </a:rPr>
              <a:t>Ella </a:t>
            </a:r>
            <a:r>
              <a:rPr lang="en-US" sz="2400" dirty="0" err="1" smtClean="0">
                <a:solidFill>
                  <a:srgbClr val="008000"/>
                </a:solidFill>
                <a:latin typeface="Cambria" pitchFamily="18" charset="0"/>
              </a:rPr>
              <a:t>Wodrich</a:t>
            </a:r>
            <a:r>
              <a:rPr lang="en-US" sz="2400" dirty="0" smtClean="0">
                <a:solidFill>
                  <a:srgbClr val="008000"/>
                </a:solidFill>
                <a:latin typeface="Cambria" pitchFamily="18" charset="0"/>
              </a:rPr>
              <a:t>.</a:t>
            </a:r>
            <a:endParaRPr lang="en-US" sz="2400" dirty="0">
              <a:solidFill>
                <a:srgbClr val="008000"/>
              </a:solidFill>
              <a:latin typeface="Cambria" pitchFamily="18" charset="0"/>
            </a:endParaRPr>
          </a:p>
        </p:txBody>
      </p:sp>
    </p:spTree>
    <p:extLst>
      <p:ext uri="{BB962C8B-B14F-4D97-AF65-F5344CB8AC3E}">
        <p14:creationId xmlns:p14="http://schemas.microsoft.com/office/powerpoint/2010/main" val="242340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fontScale="90000"/>
          </a:bodyPr>
          <a:lstStyle/>
          <a:p>
            <a:pPr algn="ctr"/>
            <a:r>
              <a:rPr lang="en-US" sz="3100" dirty="0">
                <a:solidFill>
                  <a:srgbClr val="008000"/>
                </a:solidFill>
                <a:latin typeface="Cambria" pitchFamily="18" charset="0"/>
              </a:rPr>
              <a:t>The forest is in our hands.</a:t>
            </a:r>
            <a:r>
              <a:rPr lang="en-US" dirty="0">
                <a:solidFill>
                  <a:srgbClr val="008000"/>
                </a:solidFill>
              </a:rPr>
              <a:t/>
            </a:r>
            <a:br>
              <a:rPr lang="en-US" dirty="0">
                <a:solidFill>
                  <a:srgbClr val="008000"/>
                </a:solidFill>
              </a:rPr>
            </a:br>
            <a:endParaRPr lang="en-US" dirty="0">
              <a:solidFill>
                <a:srgbClr val="008000"/>
              </a:solidFill>
            </a:endParaRPr>
          </a:p>
        </p:txBody>
      </p:sp>
      <p:pic>
        <p:nvPicPr>
          <p:cNvPr id="4" name="Content Placeholder 3" descr="DSC01741.JPG"/>
          <p:cNvPicPr>
            <a:picLocks noGrp="1" noChangeAspect="1"/>
          </p:cNvPicPr>
          <p:nvPr>
            <p:ph type="pic" idx="1"/>
          </p:nvPr>
        </p:nvPicPr>
        <p:blipFill>
          <a:blip r:embed="rId2" cstate="print"/>
          <a:srcRect l="5542" r="5542"/>
          <a:stretch>
            <a:fillRect/>
          </a:stretch>
        </p:blipFill>
        <p:spPr/>
      </p:pic>
      <p:sp>
        <p:nvSpPr>
          <p:cNvPr id="5" name="Text Placeholder 4"/>
          <p:cNvSpPr>
            <a:spLocks noGrp="1"/>
          </p:cNvSpPr>
          <p:nvPr>
            <p:ph type="body" sz="half" idx="2"/>
          </p:nvPr>
        </p:nvSpPr>
        <p:spPr/>
        <p:txBody>
          <a:bodyPr/>
          <a:lstStyle/>
          <a:p>
            <a:pPr algn="ctr"/>
            <a:r>
              <a:rPr lang="en-US" sz="2800" dirty="0" err="1"/>
              <a:t>Лес</a:t>
            </a:r>
            <a:r>
              <a:rPr lang="en-US" sz="2800" dirty="0"/>
              <a:t> в </a:t>
            </a:r>
            <a:r>
              <a:rPr lang="en-US" sz="2800" dirty="0" err="1"/>
              <a:t>наших</a:t>
            </a:r>
            <a:r>
              <a:rPr lang="en-US" sz="2800" dirty="0"/>
              <a:t> </a:t>
            </a:r>
            <a:r>
              <a:rPr lang="en-US" sz="2800" dirty="0" err="1"/>
              <a:t>руках</a:t>
            </a:r>
            <a:r>
              <a:rPr lang="en-US" sz="2800" dirty="0"/>
              <a:t>.</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1447800"/>
            <a:ext cx="3352800" cy="1466850"/>
          </a:xfrm>
        </p:spPr>
        <p:txBody>
          <a:bodyPr anchor="ctr">
            <a:normAutofit fontScale="90000"/>
          </a:bodyPr>
          <a:lstStyle/>
          <a:p>
            <a:pPr algn="ctr"/>
            <a:r>
              <a:rPr lang="en-US" sz="3100" dirty="0">
                <a:solidFill>
                  <a:srgbClr val="008000"/>
                </a:solidFill>
                <a:latin typeface="Cambria" pitchFamily="18" charset="0"/>
              </a:rPr>
              <a:t>It takes care of us, and we must </a:t>
            </a:r>
            <a:r>
              <a:rPr lang="en-US" sz="3100" dirty="0" smtClean="0">
                <a:solidFill>
                  <a:srgbClr val="008000"/>
                </a:solidFill>
                <a:latin typeface="Cambria" pitchFamily="18" charset="0"/>
              </a:rPr>
              <a:t/>
            </a:r>
            <a:br>
              <a:rPr lang="en-US" sz="3100" dirty="0" smtClean="0">
                <a:solidFill>
                  <a:srgbClr val="008000"/>
                </a:solidFill>
                <a:latin typeface="Cambria" pitchFamily="18" charset="0"/>
              </a:rPr>
            </a:br>
            <a:r>
              <a:rPr lang="en-US" sz="3100" dirty="0" smtClean="0">
                <a:solidFill>
                  <a:srgbClr val="008000"/>
                </a:solidFill>
                <a:latin typeface="Cambria" pitchFamily="18" charset="0"/>
              </a:rPr>
              <a:t>take </a:t>
            </a:r>
            <a:r>
              <a:rPr lang="en-US" sz="3100" dirty="0">
                <a:solidFill>
                  <a:srgbClr val="008000"/>
                </a:solidFill>
                <a:latin typeface="Cambria" pitchFamily="18" charset="0"/>
              </a:rPr>
              <a:t>care of it.</a:t>
            </a:r>
            <a:r>
              <a:rPr lang="en-US" dirty="0"/>
              <a:t/>
            </a:r>
            <a:br>
              <a:rPr lang="en-US" dirty="0"/>
            </a:br>
            <a:endParaRPr lang="en-US"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86836" y="884512"/>
            <a:ext cx="3088178" cy="4630189"/>
          </a:xfrm>
        </p:spPr>
      </p:pic>
      <p:sp>
        <p:nvSpPr>
          <p:cNvPr id="5" name="Text Placeholder 4"/>
          <p:cNvSpPr>
            <a:spLocks noGrp="1"/>
          </p:cNvSpPr>
          <p:nvPr>
            <p:ph type="body" sz="half" idx="2"/>
          </p:nvPr>
        </p:nvSpPr>
        <p:spPr>
          <a:xfrm>
            <a:off x="685800" y="3276600"/>
            <a:ext cx="3048000" cy="2146300"/>
          </a:xfrm>
        </p:spPr>
        <p:txBody>
          <a:bodyPr/>
          <a:lstStyle/>
          <a:p>
            <a:pPr algn="ctr"/>
            <a:r>
              <a:rPr lang="ru-RU" sz="2800" dirty="0" smtClean="0"/>
              <a:t>Он </a:t>
            </a:r>
            <a:r>
              <a:rPr lang="ru-RU" sz="2800" dirty="0"/>
              <a:t>заботится о нас, и нам надо его беречь.</a:t>
            </a:r>
            <a:endParaRPr lang="en-US" sz="2800"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Autofit/>
          </a:bodyPr>
          <a:lstStyle/>
          <a:p>
            <a:pPr algn="ctr"/>
            <a:r>
              <a:rPr lang="en-US" sz="2400" dirty="0" smtClean="0">
                <a:solidFill>
                  <a:srgbClr val="008000"/>
                </a:solidFill>
                <a:latin typeface="Cambria" pitchFamily="18" charset="0"/>
              </a:rPr>
              <a:t>From the understory to the treetops, the forest is alive.</a:t>
            </a:r>
            <a:endParaRPr lang="en-US" sz="2400" dirty="0">
              <a:solidFill>
                <a:srgbClr val="008000"/>
              </a:solidFill>
              <a:latin typeface="Cambria" pitchFamily="18" charset="0"/>
            </a:endParaRPr>
          </a:p>
        </p:txBody>
      </p:sp>
      <p:pic>
        <p:nvPicPr>
          <p:cNvPr id="4" name="Content Placeholder 3" descr="DSC01726.JPG"/>
          <p:cNvPicPr>
            <a:picLocks noGrp="1" noChangeAspect="1"/>
          </p:cNvPicPr>
          <p:nvPr>
            <p:ph type="pic" idx="1"/>
          </p:nvPr>
        </p:nvPicPr>
        <p:blipFill>
          <a:blip r:embed="rId2" cstate="print"/>
          <a:srcRect l="5542" r="5542"/>
          <a:stretch>
            <a:fillRect/>
          </a:stretch>
        </p:blipFill>
        <p:spPr/>
      </p:pic>
      <p:sp>
        <p:nvSpPr>
          <p:cNvPr id="5" name="Text Placeholder 4"/>
          <p:cNvSpPr>
            <a:spLocks noGrp="1"/>
          </p:cNvSpPr>
          <p:nvPr>
            <p:ph type="body" sz="half" idx="2"/>
          </p:nvPr>
        </p:nvSpPr>
        <p:spPr>
          <a:xfrm>
            <a:off x="1828800" y="5486400"/>
            <a:ext cx="5486400" cy="804862"/>
          </a:xfrm>
        </p:spPr>
        <p:txBody>
          <a:bodyPr>
            <a:noAutofit/>
          </a:bodyPr>
          <a:lstStyle/>
          <a:p>
            <a:pPr algn="ctr"/>
            <a:r>
              <a:rPr lang="ru-RU" sz="2800" dirty="0"/>
              <a:t>От корней до вершин деревьев лес – живое существо.</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fontScale="90000"/>
          </a:bodyPr>
          <a:lstStyle/>
          <a:p>
            <a:pPr algn="ctr"/>
            <a:r>
              <a:rPr lang="en-US" sz="3100" dirty="0">
                <a:solidFill>
                  <a:srgbClr val="008000"/>
                </a:solidFill>
                <a:latin typeface="Cambria" pitchFamily="18" charset="0"/>
              </a:rPr>
              <a:t>It is home to </a:t>
            </a:r>
            <a:r>
              <a:rPr lang="en-US" sz="3100" dirty="0" smtClean="0">
                <a:solidFill>
                  <a:srgbClr val="008000"/>
                </a:solidFill>
                <a:latin typeface="Cambria" pitchFamily="18" charset="0"/>
              </a:rPr>
              <a:t>bugs.</a:t>
            </a:r>
            <a:r>
              <a:rPr lang="en-US" dirty="0"/>
              <a:t/>
            </a:r>
            <a:br>
              <a:rPr lang="en-US" dirty="0"/>
            </a:br>
            <a:endParaRPr lang="en-US" dirty="0"/>
          </a:p>
        </p:txBody>
      </p:sp>
      <p:pic>
        <p:nvPicPr>
          <p:cNvPr id="4" name="Content Placeholder 3" descr="DSC01740.JPG"/>
          <p:cNvPicPr>
            <a:picLocks noGrp="1" noChangeAspect="1"/>
          </p:cNvPicPr>
          <p:nvPr>
            <p:ph type="pic" idx="1"/>
          </p:nvPr>
        </p:nvPicPr>
        <p:blipFill>
          <a:blip r:embed="rId2" cstate="print"/>
          <a:srcRect l="5542" r="5542"/>
          <a:stretch>
            <a:fillRect/>
          </a:stretch>
        </p:blipFill>
        <p:spPr/>
      </p:pic>
      <p:sp>
        <p:nvSpPr>
          <p:cNvPr id="5" name="Text Placeholder 4"/>
          <p:cNvSpPr>
            <a:spLocks noGrp="1"/>
          </p:cNvSpPr>
          <p:nvPr>
            <p:ph type="body" sz="half" idx="2"/>
          </p:nvPr>
        </p:nvSpPr>
        <p:spPr>
          <a:xfrm>
            <a:off x="1524000" y="5367338"/>
            <a:ext cx="5754688" cy="804862"/>
          </a:xfrm>
        </p:spPr>
        <p:txBody>
          <a:bodyPr>
            <a:noAutofit/>
          </a:bodyPr>
          <a:lstStyle/>
          <a:p>
            <a:pPr algn="ctr"/>
            <a:r>
              <a:rPr lang="ru-RU" sz="2800" dirty="0" smtClean="0"/>
              <a:t>Он является домом для насекомых</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48200" y="1600200"/>
            <a:ext cx="3389313" cy="1162050"/>
          </a:xfrm>
        </p:spPr>
        <p:txBody>
          <a:bodyPr>
            <a:normAutofit/>
          </a:bodyPr>
          <a:lstStyle/>
          <a:p>
            <a:r>
              <a:rPr lang="en-US" sz="2800" dirty="0">
                <a:solidFill>
                  <a:srgbClr val="008000"/>
                </a:solidFill>
                <a:latin typeface="Cambria" pitchFamily="18" charset="0"/>
              </a:rPr>
              <a:t>It is home to </a:t>
            </a:r>
            <a:r>
              <a:rPr lang="en-US" sz="2800" dirty="0" smtClean="0">
                <a:solidFill>
                  <a:srgbClr val="008000"/>
                </a:solidFill>
                <a:latin typeface="Cambria" pitchFamily="18" charset="0"/>
              </a:rPr>
              <a:t>birds</a:t>
            </a:r>
            <a:r>
              <a:rPr lang="en-US" sz="2800" dirty="0">
                <a:solidFill>
                  <a:srgbClr val="008000"/>
                </a:solidFill>
                <a:latin typeface="Cambria" pitchFamily="18" charset="0"/>
              </a:rPr>
              <a:t>.</a:t>
            </a:r>
            <a:r>
              <a:rPr lang="en-US" dirty="0"/>
              <a:t/>
            </a:r>
            <a:br>
              <a:rPr lang="en-US" dirty="0"/>
            </a:br>
            <a:endParaRPr lang="en-US" dirty="0"/>
          </a:p>
        </p:txBody>
      </p:sp>
      <p:pic>
        <p:nvPicPr>
          <p:cNvPr id="4" name="Content Placeholder 3" descr="DSC01731.JPG"/>
          <p:cNvPicPr>
            <a:picLocks noGrp="1" noChangeAspect="1"/>
          </p:cNvPicPr>
          <p:nvPr>
            <p:ph idx="1"/>
          </p:nvPr>
        </p:nvPicPr>
        <p:blipFill>
          <a:blip r:embed="rId2" cstate="print"/>
          <a:stretch>
            <a:fillRect/>
          </a:stretch>
        </p:blipFill>
        <p:spPr>
          <a:xfrm>
            <a:off x="685800" y="685800"/>
            <a:ext cx="3524885" cy="5287328"/>
          </a:xfrm>
        </p:spPr>
      </p:pic>
      <p:sp>
        <p:nvSpPr>
          <p:cNvPr id="5" name="Text Placeholder 4"/>
          <p:cNvSpPr>
            <a:spLocks noGrp="1"/>
          </p:cNvSpPr>
          <p:nvPr>
            <p:ph type="body" sz="half" idx="2"/>
          </p:nvPr>
        </p:nvSpPr>
        <p:spPr>
          <a:xfrm>
            <a:off x="4876800" y="2852737"/>
            <a:ext cx="2779713" cy="4005263"/>
          </a:xfrm>
        </p:spPr>
        <p:txBody>
          <a:bodyPr/>
          <a:lstStyle/>
          <a:p>
            <a:r>
              <a:rPr lang="ru-RU" sz="2800" dirty="0" smtClean="0"/>
              <a:t>Он является домом для птиц.</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4800600"/>
            <a:ext cx="6477000" cy="566738"/>
          </a:xfrm>
        </p:spPr>
        <p:txBody>
          <a:bodyPr anchor="t">
            <a:normAutofit fontScale="90000"/>
          </a:bodyPr>
          <a:lstStyle/>
          <a:p>
            <a:pPr algn="ctr"/>
            <a:r>
              <a:rPr lang="en-US" sz="2700" dirty="0">
                <a:solidFill>
                  <a:srgbClr val="008000"/>
                </a:solidFill>
                <a:latin typeface="Cambria" pitchFamily="18" charset="0"/>
              </a:rPr>
              <a:t>The forest is a home for a </a:t>
            </a:r>
            <a:r>
              <a:rPr lang="en-US" sz="2700" dirty="0" smtClean="0">
                <a:solidFill>
                  <a:srgbClr val="008000"/>
                </a:solidFill>
                <a:latin typeface="Cambria" pitchFamily="18" charset="0"/>
              </a:rPr>
              <a:t/>
            </a:r>
            <a:br>
              <a:rPr lang="en-US" sz="2700" dirty="0" smtClean="0">
                <a:solidFill>
                  <a:srgbClr val="008000"/>
                </a:solidFill>
                <a:latin typeface="Cambria" pitchFamily="18" charset="0"/>
              </a:rPr>
            </a:br>
            <a:r>
              <a:rPr lang="en-US" sz="2700" dirty="0" smtClean="0">
                <a:solidFill>
                  <a:srgbClr val="008000"/>
                </a:solidFill>
                <a:latin typeface="Cambria" pitchFamily="18" charset="0"/>
              </a:rPr>
              <a:t>diverse </a:t>
            </a:r>
            <a:r>
              <a:rPr lang="en-US" sz="2700" dirty="0">
                <a:solidFill>
                  <a:srgbClr val="008000"/>
                </a:solidFill>
                <a:latin typeface="Cambria" pitchFamily="18" charset="0"/>
              </a:rPr>
              <a:t>community of animals and plants.</a:t>
            </a:r>
            <a:r>
              <a:rPr lang="en-US" dirty="0"/>
              <a:t/>
            </a:r>
            <a:br>
              <a:rPr lang="en-US" dirty="0"/>
            </a:br>
            <a:endParaRPr lang="en-US" dirty="0"/>
          </a:p>
        </p:txBody>
      </p:sp>
      <p:pic>
        <p:nvPicPr>
          <p:cNvPr id="4" name="Content Placeholder 3" descr="DSC01721.JPG"/>
          <p:cNvPicPr>
            <a:picLocks noGrp="1" noChangeAspect="1"/>
          </p:cNvPicPr>
          <p:nvPr>
            <p:ph type="pic" idx="1"/>
          </p:nvPr>
        </p:nvPicPr>
        <p:blipFill>
          <a:blip r:embed="rId2" cstate="print"/>
          <a:srcRect l="5542" r="5542"/>
          <a:stretch>
            <a:fillRect/>
          </a:stretch>
        </p:blipFill>
        <p:spPr/>
      </p:pic>
      <p:sp>
        <p:nvSpPr>
          <p:cNvPr id="5" name="Text Placeholder 4"/>
          <p:cNvSpPr>
            <a:spLocks noGrp="1"/>
          </p:cNvSpPr>
          <p:nvPr>
            <p:ph type="body" sz="half" idx="2"/>
          </p:nvPr>
        </p:nvSpPr>
        <p:spPr>
          <a:xfrm>
            <a:off x="1371600" y="5562600"/>
            <a:ext cx="6553200" cy="500062"/>
          </a:xfrm>
        </p:spPr>
        <p:txBody>
          <a:bodyPr>
            <a:normAutofit fontScale="92500"/>
          </a:bodyPr>
          <a:lstStyle/>
          <a:p>
            <a:r>
              <a:rPr lang="ru-RU" sz="2800" dirty="0"/>
              <a:t>Лес -- дом для разных животных и растений.</a:t>
            </a:r>
            <a:endParaRPr lang="en-US" sz="2800"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4800600"/>
            <a:ext cx="6019800" cy="762000"/>
          </a:xfrm>
        </p:spPr>
        <p:txBody>
          <a:bodyPr anchor="t">
            <a:normAutofit fontScale="90000"/>
          </a:bodyPr>
          <a:lstStyle/>
          <a:p>
            <a:pPr algn="ctr"/>
            <a:r>
              <a:rPr lang="en-US" sz="2700" dirty="0" smtClean="0">
                <a:solidFill>
                  <a:srgbClr val="008000"/>
                </a:solidFill>
                <a:latin typeface="Cambria" pitchFamily="18" charset="0"/>
              </a:rPr>
              <a:t>The forest is in constant renewal.  </a:t>
            </a:r>
            <a:br>
              <a:rPr lang="en-US" sz="2700" dirty="0" smtClean="0">
                <a:solidFill>
                  <a:srgbClr val="008000"/>
                </a:solidFill>
                <a:latin typeface="Cambria" pitchFamily="18" charset="0"/>
              </a:rPr>
            </a:br>
            <a:r>
              <a:rPr lang="en-US" sz="2700" dirty="0" smtClean="0">
                <a:solidFill>
                  <a:srgbClr val="008000"/>
                </a:solidFill>
                <a:latin typeface="Cambria" pitchFamily="18" charset="0"/>
              </a:rPr>
              <a:t>Things die, and others sprout to life.</a:t>
            </a:r>
            <a:r>
              <a:rPr lang="en-US" dirty="0"/>
              <a:t/>
            </a:r>
            <a:br>
              <a:rPr lang="en-US" dirty="0"/>
            </a:br>
            <a:endParaRPr lang="en-US" dirty="0"/>
          </a:p>
        </p:txBody>
      </p:sp>
      <p:pic>
        <p:nvPicPr>
          <p:cNvPr id="4" name="Content Placeholder 3" descr="DSC01724.JPG"/>
          <p:cNvPicPr>
            <a:picLocks noGrp="1" noChangeAspect="1"/>
          </p:cNvPicPr>
          <p:nvPr>
            <p:ph type="pic" idx="1"/>
          </p:nvPr>
        </p:nvPicPr>
        <p:blipFill>
          <a:blip r:embed="rId2" cstate="print"/>
          <a:srcRect l="5542" r="5542"/>
          <a:stretch>
            <a:fillRect/>
          </a:stretch>
        </p:blipFill>
        <p:spPr/>
      </p:pic>
      <p:sp>
        <p:nvSpPr>
          <p:cNvPr id="5" name="Text Placeholder 4"/>
          <p:cNvSpPr>
            <a:spLocks noGrp="1"/>
          </p:cNvSpPr>
          <p:nvPr>
            <p:ph type="body" sz="half" idx="2"/>
          </p:nvPr>
        </p:nvSpPr>
        <p:spPr>
          <a:xfrm>
            <a:off x="1219200" y="5638800"/>
            <a:ext cx="6781800" cy="762000"/>
          </a:xfrm>
        </p:spPr>
        <p:txBody>
          <a:bodyPr>
            <a:normAutofit fontScale="77500" lnSpcReduction="20000"/>
          </a:bodyPr>
          <a:lstStyle/>
          <a:p>
            <a:pPr algn="ctr"/>
            <a:r>
              <a:rPr lang="ru-RU" sz="2800" dirty="0" smtClean="0"/>
              <a:t>Лес </a:t>
            </a:r>
            <a:r>
              <a:rPr lang="ru-RU" sz="2800" dirty="0"/>
              <a:t>постоянно обновляется.  </a:t>
            </a:r>
            <a:endParaRPr lang="en-US" sz="2800" dirty="0" smtClean="0"/>
          </a:p>
          <a:p>
            <a:pPr algn="ctr"/>
            <a:r>
              <a:rPr lang="ru-RU" sz="2800" dirty="0" smtClean="0"/>
              <a:t>Старые </a:t>
            </a:r>
            <a:r>
              <a:rPr lang="ru-RU" sz="2800" dirty="0"/>
              <a:t>органимзмы отмирают, а новые рождаются.</a:t>
            </a:r>
            <a:endParaRPr lang="en-US" sz="2800"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447800"/>
            <a:ext cx="4038600" cy="1466850"/>
          </a:xfrm>
        </p:spPr>
        <p:txBody>
          <a:bodyPr>
            <a:noAutofit/>
          </a:bodyPr>
          <a:lstStyle/>
          <a:p>
            <a:r>
              <a:rPr lang="en-US" sz="3200" dirty="0" smtClean="0">
                <a:solidFill>
                  <a:srgbClr val="008000"/>
                </a:solidFill>
                <a:latin typeface="Cambria" pitchFamily="18" charset="0"/>
              </a:rPr>
              <a:t>Older trees provide nutrients and cover for younger ones.</a:t>
            </a:r>
            <a:endParaRPr lang="en-US" sz="3200" dirty="0">
              <a:solidFill>
                <a:srgbClr val="008000"/>
              </a:solidFill>
              <a:latin typeface="Cambria" pitchFamily="18" charset="0"/>
            </a:endParaRPr>
          </a:p>
        </p:txBody>
      </p:sp>
      <p:pic>
        <p:nvPicPr>
          <p:cNvPr id="4" name="Content Placeholder 3" descr="DSC01738.JPG"/>
          <p:cNvPicPr>
            <a:picLocks noGrp="1" noChangeAspect="1"/>
          </p:cNvPicPr>
          <p:nvPr>
            <p:ph idx="1"/>
          </p:nvPr>
        </p:nvPicPr>
        <p:blipFill>
          <a:blip r:embed="rId2" cstate="print"/>
          <a:stretch>
            <a:fillRect/>
          </a:stretch>
        </p:blipFill>
        <p:spPr>
          <a:xfrm>
            <a:off x="4622165" y="936466"/>
            <a:ext cx="3017520" cy="4526280"/>
          </a:xfrm>
        </p:spPr>
      </p:pic>
      <p:sp>
        <p:nvSpPr>
          <p:cNvPr id="6" name="Text Placeholder 5"/>
          <p:cNvSpPr>
            <a:spLocks noGrp="1"/>
          </p:cNvSpPr>
          <p:nvPr>
            <p:ph type="body" sz="half" idx="2"/>
          </p:nvPr>
        </p:nvSpPr>
        <p:spPr>
          <a:xfrm>
            <a:off x="457200" y="3200400"/>
            <a:ext cx="3810000" cy="3471863"/>
          </a:xfrm>
        </p:spPr>
        <p:txBody>
          <a:bodyPr>
            <a:normAutofit/>
          </a:bodyPr>
          <a:lstStyle/>
          <a:p>
            <a:r>
              <a:rPr lang="ru-RU" sz="2800" dirty="0"/>
              <a:t>Старые деревья обеспечивают питанием и защищают молодой подрост.</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TotalTime>
  <Words>398</Words>
  <Application>Microsoft Office PowerPoint</Application>
  <PresentationFormat>On-screen Show (4:3)</PresentationFormat>
  <Paragraphs>39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Forest is in Our Hands</vt:lpstr>
      <vt:lpstr>The forest is in our hands. </vt:lpstr>
      <vt:lpstr>It takes care of us, and we must  take care of it. </vt:lpstr>
      <vt:lpstr>From the understory to the treetops, the forest is alive.</vt:lpstr>
      <vt:lpstr>It is home to bugs. </vt:lpstr>
      <vt:lpstr>It is home to birds. </vt:lpstr>
      <vt:lpstr>The forest is a home for a  diverse community of animals and plants. </vt:lpstr>
      <vt:lpstr>The forest is in constant renewal.   Things die, and others sprout to life. </vt:lpstr>
      <vt:lpstr>Older trees provide nutrients and cover for younger ones.</vt:lpstr>
      <vt:lpstr>The forest is a filter system for our air.</vt:lpstr>
      <vt:lpstr>The forest is a filter system for our water.   It keeps our water clean and pure. </vt:lpstr>
      <vt:lpstr>The forest gives us a place  to be calm and peaceful.</vt:lpstr>
      <vt:lpstr>The forest connects one part of the earth to others.   Birds migrate from continent to continent.  We have to save our forests here so the birds  can still migrate and raise their families.</vt:lpstr>
      <vt:lpstr>The Forest is in our hands.   The Future of the World is in our Hands. </vt:lpstr>
      <vt:lpstr>The fourth grade students of Schmitz Park Elementary wholeheartedly thank IslandWood for a wonderful week of learning, exploration, and inspiration! </vt:lpstr>
      <vt:lpstr>PowerPoint Presentation</vt:lpstr>
    </vt:vector>
  </TitlesOfParts>
  <Company>Seattle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SSD</dc:creator>
  <cp:lastModifiedBy>Nancy FishAllison</cp:lastModifiedBy>
  <cp:revision>70</cp:revision>
  <dcterms:created xsi:type="dcterms:W3CDTF">2013-03-19T22:36:08Z</dcterms:created>
  <dcterms:modified xsi:type="dcterms:W3CDTF">2013-03-30T19:05:09Z</dcterms:modified>
</cp:coreProperties>
</file>